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 id="2147483789" r:id="rId2"/>
  </p:sldMasterIdLst>
  <p:notesMasterIdLst>
    <p:notesMasterId r:id="rId19"/>
  </p:notesMasterIdLst>
  <p:sldIdLst>
    <p:sldId id="267" r:id="rId3"/>
    <p:sldId id="261" r:id="rId4"/>
    <p:sldId id="269" r:id="rId5"/>
    <p:sldId id="270" r:id="rId6"/>
    <p:sldId id="265" r:id="rId7"/>
    <p:sldId id="276" r:id="rId8"/>
    <p:sldId id="285" r:id="rId9"/>
    <p:sldId id="278" r:id="rId10"/>
    <p:sldId id="286" r:id="rId11"/>
    <p:sldId id="275" r:id="rId12"/>
    <p:sldId id="271" r:id="rId13"/>
    <p:sldId id="272" r:id="rId14"/>
    <p:sldId id="273" r:id="rId15"/>
    <p:sldId id="281" r:id="rId16"/>
    <p:sldId id="282"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7C6C1-AD53-49C5-8692-48E9ADC942E3}" type="datetimeFigureOut">
              <a:rPr lang="en-US" smtClean="0"/>
              <a:t>12/18/2017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51F62-D7D5-48A1-A578-73A2B695A29C}" type="slidenum">
              <a:rPr lang="en-US" smtClean="0"/>
              <a:t>‹#›</a:t>
            </a:fld>
            <a:endParaRPr lang="en-US"/>
          </a:p>
        </p:txBody>
      </p:sp>
    </p:spTree>
    <p:extLst>
      <p:ext uri="{BB962C8B-B14F-4D97-AF65-F5344CB8AC3E}">
        <p14:creationId xmlns:p14="http://schemas.microsoft.com/office/powerpoint/2010/main" val="2667982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extLst>
      <p:ext uri="{BB962C8B-B14F-4D97-AF65-F5344CB8AC3E}">
        <p14:creationId xmlns:p14="http://schemas.microsoft.com/office/powerpoint/2010/main" val="348097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extLst>
      <p:ext uri="{BB962C8B-B14F-4D97-AF65-F5344CB8AC3E}">
        <p14:creationId xmlns:p14="http://schemas.microsoft.com/office/powerpoint/2010/main" val="2140498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extLst>
      <p:ext uri="{BB962C8B-B14F-4D97-AF65-F5344CB8AC3E}">
        <p14:creationId xmlns:p14="http://schemas.microsoft.com/office/powerpoint/2010/main" val="2026351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pPr>
              <a:defRPr/>
            </a:pPr>
            <a:fld id="{BE10BFEF-D157-46E7-9565-6C065A3194EC}"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3D644F3-0D7E-41E6-9303-98614C73063A}" type="slidenum">
              <a:rPr lang="en-US" altLang="en-US" smtClean="0"/>
              <a:pPr/>
              <a:t>‹#›</a:t>
            </a:fld>
            <a:endParaRPr lang="en-US"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3717301"/>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A52D71FF-F618-48C9-AFCD-F8E6DF2900C9}"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31982380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A52D71FF-F618-48C9-AFCD-F8E6DF2900C9}"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1130035192"/>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pPr marL="50800">
              <a:lnSpc>
                <a:spcPts val="1245"/>
              </a:lnSpc>
            </a:pPr>
            <a:fld id="{81D60167-4931-47E6-BA6A-407CBD079E47}" type="slidenum">
              <a:rPr lang="en-US" smtClean="0"/>
              <a:pPr marL="50800">
                <a:lnSpc>
                  <a:spcPts val="1245"/>
                </a:lnSpc>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915391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2198825398"/>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pPr marL="50800">
              <a:lnSpc>
                <a:spcPts val="1245"/>
              </a:lnSpc>
            </a:pPr>
            <a:fld id="{81D60167-4931-47E6-BA6A-407CBD079E47}" type="slidenum">
              <a:rPr lang="en-US" smtClean="0"/>
              <a:pPr marL="50800">
                <a:lnSpc>
                  <a:spcPts val="1245"/>
                </a:lnSpc>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859944517"/>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141885108"/>
      </p:ext>
    </p:extLst>
  </p:cSld>
  <p:clrMapOvr>
    <a:masterClrMapping/>
  </p:clrMapOvr>
  <p:transition spd="slow">
    <p:cover/>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243870322"/>
      </p:ext>
    </p:extLst>
  </p:cSld>
  <p:clrMapOvr>
    <a:masterClrMapping/>
  </p:clrMapOvr>
  <p:transition spd="slow">
    <p:cover/>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316316138"/>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4258098270"/>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6" name="Footer Placeholder 5"/>
          <p:cNvSpPr>
            <a:spLocks noGrp="1"/>
          </p:cNvSpPr>
          <p:nvPr>
            <p:ph type="ftr" sz="quarter" idx="11"/>
          </p:nvPr>
        </p:nvSpPr>
        <p:spPr>
          <a:xfrm>
            <a:off x="2103620" y="6375679"/>
            <a:ext cx="3482179" cy="345796"/>
          </a:xfr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5691014" y="6375679"/>
            <a:ext cx="1232456" cy="345796"/>
          </a:xfrm>
        </p:spPr>
        <p:txBody>
          <a:bodyPr/>
          <a:lstStyle/>
          <a:p>
            <a:pPr marL="50800">
              <a:lnSpc>
                <a:spcPts val="1245"/>
              </a:lnSpc>
            </a:pPr>
            <a:fld id="{81D60167-4931-47E6-BA6A-407CBD079E47}" type="slidenum">
              <a:rPr lang="en-US" smtClean="0"/>
              <a:pPr marL="50800">
                <a:lnSpc>
                  <a:spcPts val="1245"/>
                </a:lnSpc>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6702009"/>
      </p:ext>
    </p:extLst>
  </p:cSld>
  <p:clrMapOvr>
    <a:masterClrMapping/>
  </p:clrMapOvr>
  <p:transition spd="slow">
    <p:cover/>
  </p:transition>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0DF8290E-DB38-4887-8EAC-204E612CA51C}"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FF3CE8-B414-4017-A1E3-A1E64153C343}" type="slidenum">
              <a:rPr lang="en-US" altLang="en-US" smtClean="0"/>
              <a:pPr/>
              <a:t>‹#›</a:t>
            </a:fld>
            <a:endParaRPr lang="en-US" altLang="en-US"/>
          </a:p>
        </p:txBody>
      </p:sp>
    </p:spTree>
    <p:extLst>
      <p:ext uri="{BB962C8B-B14F-4D97-AF65-F5344CB8AC3E}">
        <p14:creationId xmlns:p14="http://schemas.microsoft.com/office/powerpoint/2010/main" val="175603163"/>
      </p:ext>
    </p:extLst>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6" name="Footer Placeholder 5"/>
          <p:cNvSpPr>
            <a:spLocks noGrp="1"/>
          </p:cNvSpPr>
          <p:nvPr>
            <p:ph type="ftr" sz="quarter" idx="11"/>
          </p:nvPr>
        </p:nvSpPr>
        <p:spPr>
          <a:xfrm>
            <a:off x="2103621" y="6375679"/>
            <a:ext cx="3482178" cy="345796"/>
          </a:xfr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5687568" y="6375679"/>
            <a:ext cx="1234440" cy="345796"/>
          </a:xfrm>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3511967580"/>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2599464456"/>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3190058223"/>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pPr>
              <a:defRPr/>
            </a:pPr>
            <a:fld id="{A52D71FF-F618-48C9-AFCD-F8E6DF2900C9}"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29694375"/>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6EC1A162-0F2D-40E9-BFEC-D3E92C7F3812}"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B68103-3042-4771-80BA-090D698A7320}" type="slidenum">
              <a:rPr lang="en-US" altLang="en-US" smtClean="0"/>
              <a:pPr/>
              <a:t>‹#›</a:t>
            </a:fld>
            <a:endParaRPr lang="en-US" altLang="en-US"/>
          </a:p>
        </p:txBody>
      </p:sp>
    </p:spTree>
    <p:extLst>
      <p:ext uri="{BB962C8B-B14F-4D97-AF65-F5344CB8AC3E}">
        <p14:creationId xmlns:p14="http://schemas.microsoft.com/office/powerpoint/2010/main" val="2752710188"/>
      </p:ext>
    </p:extLst>
  </p:cSld>
  <p:clrMapOvr>
    <a:masterClrMapping/>
  </p:clrMapOvr>
  <p:transition spd="slow">
    <p:cover/>
  </p:transition>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A52D71FF-F618-48C9-AFCD-F8E6DF2900C9}"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25416822"/>
      </p:ext>
    </p:extLst>
  </p:cSld>
  <p:clrMapOvr>
    <a:masterClrMapping/>
  </p:clrMapOvr>
  <p:transition spd="slow">
    <p:cover/>
  </p:transition>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A89841B2-9FB8-4BFE-AF05-EF18E8ED3B71}"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4ED675-3BF2-4CE0-A5FC-C4EDF72AB342}" type="slidenum">
              <a:rPr lang="en-US" altLang="en-US" smtClean="0"/>
              <a:pPr/>
              <a:t>‹#›</a:t>
            </a:fld>
            <a:endParaRPr lang="en-US" altLang="en-US"/>
          </a:p>
        </p:txBody>
      </p:sp>
    </p:spTree>
    <p:extLst>
      <p:ext uri="{BB962C8B-B14F-4D97-AF65-F5344CB8AC3E}">
        <p14:creationId xmlns:p14="http://schemas.microsoft.com/office/powerpoint/2010/main" val="3689056064"/>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A978141-4AD6-4EA0-82C8-C24CB72F0BA5}"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C545D0D-227A-4F42-BC7B-42D4F251FD13}" type="slidenum">
              <a:rPr lang="en-US" altLang="en-US" smtClean="0"/>
              <a:pPr/>
              <a:t>‹#›</a:t>
            </a:fld>
            <a:endParaRPr lang="en-US" altLang="en-US"/>
          </a:p>
        </p:txBody>
      </p:sp>
    </p:spTree>
    <p:extLst>
      <p:ext uri="{BB962C8B-B14F-4D97-AF65-F5344CB8AC3E}">
        <p14:creationId xmlns:p14="http://schemas.microsoft.com/office/powerpoint/2010/main" val="4099404662"/>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pPr>
              <a:defRPr/>
            </a:pPr>
            <a:fld id="{A52D71FF-F618-48C9-AFCD-F8E6DF2900C9}"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6" name="Footer Placeholder 5"/>
          <p:cNvSpPr>
            <a:spLocks noGrp="1"/>
          </p:cNvSpPr>
          <p:nvPr>
            <p:ph type="ftr" sz="quarter" idx="11"/>
          </p:nvPr>
        </p:nvSpPr>
        <p:spPr>
          <a:xfrm>
            <a:off x="2103620" y="6375679"/>
            <a:ext cx="3482179" cy="345796"/>
          </a:xfrm>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a:xfrm>
            <a:off x="5691014" y="6375679"/>
            <a:ext cx="1232456" cy="345796"/>
          </a:xfrm>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5602165"/>
      </p:ext>
    </p:extLst>
  </p:cSld>
  <p:clrMapOvr>
    <a:masterClrMapping/>
  </p:clrMapOvr>
  <p:transition spd="slow">
    <p:cover/>
  </p:transition>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pPr>
              <a:defRPr/>
            </a:pPr>
            <a:fld id="{A52D71FF-F618-48C9-AFCD-F8E6DF2900C9}"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6" name="Footer Placeholder 5"/>
          <p:cNvSpPr>
            <a:spLocks noGrp="1"/>
          </p:cNvSpPr>
          <p:nvPr>
            <p:ph type="ftr" sz="quarter" idx="11"/>
          </p:nvPr>
        </p:nvSpPr>
        <p:spPr>
          <a:xfrm>
            <a:off x="2103621" y="6375679"/>
            <a:ext cx="3482178" cy="345796"/>
          </a:xfrm>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a:xfrm>
            <a:off x="5687568" y="6375679"/>
            <a:ext cx="1234440" cy="345796"/>
          </a:xfrm>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2702659602"/>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pPr>
              <a:defRPr/>
            </a:pPr>
            <a:fld id="{A52D71FF-F618-48C9-AFCD-F8E6DF2900C9}"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399633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spd="slow">
    <p:cover/>
  </p:transition>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pPr>
              <a:defRPr/>
            </a:pPr>
            <a:fld id="{A52D71FF-F618-48C9-AFCD-F8E6DF2900C9}" type="datetimeFigureOut">
              <a:rPr lang="en-US" smtClean="0">
                <a:solidFill>
                  <a:prstClr val="black">
                    <a:tint val="75000"/>
                  </a:prstClr>
                </a:solidFill>
              </a:rPr>
              <a:pPr>
                <a:defRPr/>
              </a:pPr>
              <a:t>12/18/2017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018631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ransition spd="slow">
    <p:cover/>
  </p:transition>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8184" y="957430"/>
            <a:ext cx="6927925" cy="5900569"/>
          </a:xfrm>
          <a:prstGeom prst="rect">
            <a:avLst/>
          </a:prstGeom>
        </p:spPr>
      </p:pic>
      <p:pic>
        <p:nvPicPr>
          <p:cNvPr id="5" name="Picture 4"/>
          <p:cNvPicPr>
            <a:picLocks noChangeAspect="1"/>
          </p:cNvPicPr>
          <p:nvPr/>
        </p:nvPicPr>
        <p:blipFill>
          <a:blip r:embed="rId3"/>
          <a:stretch>
            <a:fillRect/>
          </a:stretch>
        </p:blipFill>
        <p:spPr>
          <a:xfrm>
            <a:off x="7519595" y="3259567"/>
            <a:ext cx="4390409" cy="3598433"/>
          </a:xfrm>
          <a:prstGeom prst="rect">
            <a:avLst/>
          </a:prstGeom>
        </p:spPr>
      </p:pic>
      <p:pic>
        <p:nvPicPr>
          <p:cNvPr id="6" name="Picture 5"/>
          <p:cNvPicPr>
            <a:picLocks noChangeAspect="1"/>
          </p:cNvPicPr>
          <p:nvPr/>
        </p:nvPicPr>
        <p:blipFill>
          <a:blip r:embed="rId4"/>
          <a:stretch>
            <a:fillRect/>
          </a:stretch>
        </p:blipFill>
        <p:spPr>
          <a:xfrm>
            <a:off x="7627172" y="1089580"/>
            <a:ext cx="2323652" cy="2118886"/>
          </a:xfrm>
          <a:prstGeom prst="rect">
            <a:avLst/>
          </a:prstGeom>
        </p:spPr>
      </p:pic>
    </p:spTree>
    <p:extLst>
      <p:ext uri="{BB962C8B-B14F-4D97-AF65-F5344CB8AC3E}">
        <p14:creationId xmlns:p14="http://schemas.microsoft.com/office/powerpoint/2010/main" val="3714466806"/>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61015" y="2753531"/>
            <a:ext cx="3750834" cy="2308324"/>
          </a:xfrm>
          <a:prstGeom prst="rect">
            <a:avLst/>
          </a:prstGeom>
          <a:solidFill>
            <a:schemeClr val="accent4">
              <a:lumMod val="75000"/>
            </a:schemeClr>
          </a:solidFill>
        </p:spPr>
        <p:txBody>
          <a:bodyPr wrap="square">
            <a:spAutoFit/>
          </a:bodyPr>
          <a:lstStyle/>
          <a:p>
            <a:r>
              <a:rPr lang="en-US" dirty="0">
                <a:solidFill>
                  <a:schemeClr val="bg1"/>
                </a:solidFill>
                <a:latin typeface="Georgia" panose="02040502050405020303" pitchFamily="18" charset="0"/>
              </a:rPr>
              <a:t>The IoT has the potential to transform entire cities by solving real problems citizens face each day. With the proper connections and data, the Internet of Things can solve traffic congestion issues and reduce noise, crime, and pollution.</a:t>
            </a:r>
          </a:p>
        </p:txBody>
      </p:sp>
      <p:pic>
        <p:nvPicPr>
          <p:cNvPr id="7" name="Picture 6"/>
          <p:cNvPicPr>
            <a:picLocks noChangeAspect="1"/>
          </p:cNvPicPr>
          <p:nvPr/>
        </p:nvPicPr>
        <p:blipFill>
          <a:blip r:embed="rId2"/>
          <a:stretch>
            <a:fillRect/>
          </a:stretch>
        </p:blipFill>
        <p:spPr>
          <a:xfrm>
            <a:off x="5085238" y="1661445"/>
            <a:ext cx="6520908" cy="4093898"/>
          </a:xfrm>
          <a:prstGeom prst="rect">
            <a:avLst/>
          </a:prstGeom>
        </p:spPr>
      </p:pic>
      <p:sp>
        <p:nvSpPr>
          <p:cNvPr id="9" name="Text Placeholder 8"/>
          <p:cNvSpPr>
            <a:spLocks noGrp="1"/>
          </p:cNvSpPr>
          <p:nvPr>
            <p:ph type="body" idx="1"/>
          </p:nvPr>
        </p:nvSpPr>
        <p:spPr>
          <a:xfrm>
            <a:off x="3545092" y="195008"/>
            <a:ext cx="4800600" cy="837726"/>
          </a:xfrm>
          <a:solidFill>
            <a:schemeClr val="accent5">
              <a:lumMod val="40000"/>
              <a:lumOff val="60000"/>
            </a:schemeClr>
          </a:solidFill>
        </p:spPr>
        <p:txBody>
          <a:bodyPr/>
          <a:lstStyle/>
          <a:p>
            <a:pPr algn="ctr"/>
            <a:r>
              <a:rPr lang="en-US" sz="3600" dirty="0" smtClean="0">
                <a:solidFill>
                  <a:schemeClr val="accent3">
                    <a:lumMod val="75000"/>
                  </a:schemeClr>
                </a:solidFill>
                <a:latin typeface="Georgia" panose="02040502050405020303" pitchFamily="18" charset="0"/>
              </a:rPr>
              <a:t>SMART CITIES</a:t>
            </a:r>
            <a:endParaRPr lang="en-US" sz="3600" dirty="0">
              <a:solidFill>
                <a:schemeClr val="accent3">
                  <a:lumMod val="75000"/>
                </a:schemeClr>
              </a:solidFill>
              <a:latin typeface="Georgia" panose="02040502050405020303" pitchFamily="18" charset="0"/>
            </a:endParaRPr>
          </a:p>
        </p:txBody>
      </p:sp>
    </p:spTree>
    <p:extLst>
      <p:ext uri="{BB962C8B-B14F-4D97-AF65-F5344CB8AC3E}">
        <p14:creationId xmlns:p14="http://schemas.microsoft.com/office/powerpoint/2010/main" val="697777034"/>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2255" y="1541181"/>
            <a:ext cx="8059611" cy="4499238"/>
          </a:xfrm>
          <a:prstGeom prst="rect">
            <a:avLst/>
          </a:prstGeom>
        </p:spPr>
      </p:pic>
      <p:pic>
        <p:nvPicPr>
          <p:cNvPr id="2" name="Picture 1"/>
          <p:cNvPicPr>
            <a:picLocks noChangeAspect="1"/>
          </p:cNvPicPr>
          <p:nvPr/>
        </p:nvPicPr>
        <p:blipFill>
          <a:blip r:embed="rId3"/>
          <a:stretch>
            <a:fillRect/>
          </a:stretch>
        </p:blipFill>
        <p:spPr>
          <a:xfrm>
            <a:off x="2810309" y="399711"/>
            <a:ext cx="7023201" cy="969348"/>
          </a:xfrm>
          <a:prstGeom prst="rect">
            <a:avLst/>
          </a:prstGeom>
        </p:spPr>
      </p:pic>
    </p:spTree>
    <p:extLst>
      <p:ext uri="{BB962C8B-B14F-4D97-AF65-F5344CB8AC3E}">
        <p14:creationId xmlns:p14="http://schemas.microsoft.com/office/powerpoint/2010/main" val="12914185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69005" y="0"/>
            <a:ext cx="4688230" cy="1054249"/>
          </a:xfrm>
          <a:prstGeom prst="rect">
            <a:avLst/>
          </a:prstGeom>
        </p:spPr>
      </p:pic>
      <p:pic>
        <p:nvPicPr>
          <p:cNvPr id="5" name="Picture 4"/>
          <p:cNvPicPr>
            <a:picLocks noChangeAspect="1"/>
          </p:cNvPicPr>
          <p:nvPr/>
        </p:nvPicPr>
        <p:blipFill>
          <a:blip r:embed="rId3"/>
          <a:stretch>
            <a:fillRect/>
          </a:stretch>
        </p:blipFill>
        <p:spPr>
          <a:xfrm>
            <a:off x="1721223" y="1267498"/>
            <a:ext cx="7105650" cy="4667250"/>
          </a:xfrm>
          <a:prstGeom prst="rect">
            <a:avLst/>
          </a:prstGeom>
        </p:spPr>
      </p:pic>
      <p:sp>
        <p:nvSpPr>
          <p:cNvPr id="2" name="Rectangle 1"/>
          <p:cNvSpPr/>
          <p:nvPr/>
        </p:nvSpPr>
        <p:spPr>
          <a:xfrm>
            <a:off x="2690993" y="6147997"/>
            <a:ext cx="6991016" cy="523220"/>
          </a:xfrm>
          <a:prstGeom prst="rect">
            <a:avLst/>
          </a:prstGeom>
        </p:spPr>
        <p:txBody>
          <a:bodyPr wrap="none">
            <a:spAutoFit/>
          </a:bodyPr>
          <a:lstStyle/>
          <a:p>
            <a:r>
              <a:rPr lang="en-US" sz="2800" dirty="0">
                <a:solidFill>
                  <a:srgbClr val="0000CC"/>
                </a:solidFill>
                <a:latin typeface="Georgia" panose="02040502050405020303" pitchFamily="18" charset="0"/>
              </a:rPr>
              <a:t>Need for a new internet: Internet of Things</a:t>
            </a:r>
          </a:p>
        </p:txBody>
      </p:sp>
    </p:spTree>
    <p:extLst>
      <p:ext uri="{BB962C8B-B14F-4D97-AF65-F5344CB8AC3E}">
        <p14:creationId xmlns:p14="http://schemas.microsoft.com/office/powerpoint/2010/main" val="40108106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499179" y="6031964"/>
            <a:ext cx="8333954" cy="646232"/>
          </a:xfrm>
          <a:prstGeom prst="rect">
            <a:avLst/>
          </a:prstGeom>
        </p:spPr>
      </p:pic>
      <p:pic>
        <p:nvPicPr>
          <p:cNvPr id="7" name="Picture 6"/>
          <p:cNvPicPr>
            <a:picLocks noChangeAspect="1"/>
          </p:cNvPicPr>
          <p:nvPr/>
        </p:nvPicPr>
        <p:blipFill>
          <a:blip r:embed="rId3"/>
          <a:stretch>
            <a:fillRect/>
          </a:stretch>
        </p:blipFill>
        <p:spPr>
          <a:xfrm>
            <a:off x="3581553" y="0"/>
            <a:ext cx="4749196" cy="1072989"/>
          </a:xfrm>
          <a:prstGeom prst="rect">
            <a:avLst/>
          </a:prstGeom>
        </p:spPr>
      </p:pic>
      <p:pic>
        <p:nvPicPr>
          <p:cNvPr id="2" name="Picture 1"/>
          <p:cNvPicPr>
            <a:picLocks noChangeAspect="1"/>
          </p:cNvPicPr>
          <p:nvPr/>
        </p:nvPicPr>
        <p:blipFill>
          <a:blip r:embed="rId4"/>
          <a:stretch>
            <a:fillRect/>
          </a:stretch>
        </p:blipFill>
        <p:spPr>
          <a:xfrm>
            <a:off x="1313273" y="1051354"/>
            <a:ext cx="9565453" cy="4755292"/>
          </a:xfrm>
          <a:prstGeom prst="rect">
            <a:avLst/>
          </a:prstGeom>
        </p:spPr>
      </p:pic>
    </p:spTree>
    <p:extLst>
      <p:ext uri="{BB962C8B-B14F-4D97-AF65-F5344CB8AC3E}">
        <p14:creationId xmlns:p14="http://schemas.microsoft.com/office/powerpoint/2010/main" val="15553348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64408" y="483873"/>
            <a:ext cx="7071973" cy="963251"/>
          </a:xfrm>
          <a:prstGeom prst="rect">
            <a:avLst/>
          </a:prstGeom>
        </p:spPr>
      </p:pic>
      <p:pic>
        <p:nvPicPr>
          <p:cNvPr id="2" name="Picture 1"/>
          <p:cNvPicPr>
            <a:picLocks noChangeAspect="1"/>
          </p:cNvPicPr>
          <p:nvPr/>
        </p:nvPicPr>
        <p:blipFill>
          <a:blip r:embed="rId3"/>
          <a:stretch>
            <a:fillRect/>
          </a:stretch>
        </p:blipFill>
        <p:spPr>
          <a:xfrm>
            <a:off x="1874154" y="1414097"/>
            <a:ext cx="8443692" cy="4029805"/>
          </a:xfrm>
          <a:prstGeom prst="rect">
            <a:avLst/>
          </a:prstGeom>
        </p:spPr>
      </p:pic>
    </p:spTree>
    <p:extLst>
      <p:ext uri="{BB962C8B-B14F-4D97-AF65-F5344CB8AC3E}">
        <p14:creationId xmlns:p14="http://schemas.microsoft.com/office/powerpoint/2010/main" val="40557477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280143"/>
            <a:ext cx="9144793" cy="6297714"/>
          </a:xfrm>
          <a:prstGeom prst="rect">
            <a:avLst/>
          </a:prstGeom>
        </p:spPr>
      </p:pic>
    </p:spTree>
    <p:extLst>
      <p:ext uri="{BB962C8B-B14F-4D97-AF65-F5344CB8AC3E}">
        <p14:creationId xmlns:p14="http://schemas.microsoft.com/office/powerpoint/2010/main" val="2556783089"/>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355610" y="2752285"/>
            <a:ext cx="5480779" cy="1353429"/>
          </a:xfrm>
          <a:prstGeom prst="rect">
            <a:avLst/>
          </a:prstGeom>
        </p:spPr>
      </p:pic>
    </p:spTree>
    <p:extLst>
      <p:ext uri="{BB962C8B-B14F-4D97-AF65-F5344CB8AC3E}">
        <p14:creationId xmlns:p14="http://schemas.microsoft.com/office/powerpoint/2010/main" val="31283317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9694" y="150607"/>
            <a:ext cx="4295140" cy="635000"/>
          </a:xfrm>
          <a:prstGeom prst="rect">
            <a:avLst/>
          </a:prstGeom>
        </p:spPr>
        <p:txBody>
          <a:bodyPr vert="horz" wrap="square" lIns="0" tIns="12065" rIns="0" bIns="0" rtlCol="0">
            <a:spAutoFit/>
          </a:bodyPr>
          <a:lstStyle/>
          <a:p>
            <a:pPr marL="12700">
              <a:spcBef>
                <a:spcPts val="95"/>
              </a:spcBef>
            </a:pPr>
            <a:r>
              <a:rPr sz="4000" b="1" spc="-10" dirty="0">
                <a:latin typeface="Calibri"/>
                <a:cs typeface="Calibri"/>
              </a:rPr>
              <a:t>Plan </a:t>
            </a:r>
            <a:r>
              <a:rPr sz="4000" b="1" spc="-5" dirty="0">
                <a:latin typeface="Calibri"/>
                <a:cs typeface="Calibri"/>
              </a:rPr>
              <a:t>of</a:t>
            </a:r>
            <a:r>
              <a:rPr sz="4000" b="1" spc="-30" dirty="0">
                <a:latin typeface="Calibri"/>
                <a:cs typeface="Calibri"/>
              </a:rPr>
              <a:t> </a:t>
            </a:r>
            <a:r>
              <a:rPr sz="4000" b="1" spc="-20" dirty="0">
                <a:latin typeface="Calibri"/>
                <a:cs typeface="Calibri"/>
              </a:rPr>
              <a:t>Presentation</a:t>
            </a:r>
            <a:endParaRPr sz="4000" dirty="0">
              <a:latin typeface="Calibri"/>
              <a:cs typeface="Calibri"/>
            </a:endParaRPr>
          </a:p>
        </p:txBody>
      </p:sp>
      <p:sp>
        <p:nvSpPr>
          <p:cNvPr id="4" name="object 4"/>
          <p:cNvSpPr txBox="1"/>
          <p:nvPr/>
        </p:nvSpPr>
        <p:spPr>
          <a:xfrm>
            <a:off x="10277475" y="6586883"/>
            <a:ext cx="119380" cy="461665"/>
          </a:xfrm>
          <a:prstGeom prst="rect">
            <a:avLst/>
          </a:prstGeom>
        </p:spPr>
        <p:txBody>
          <a:bodyPr vert="horz" wrap="square" lIns="0" tIns="0" rIns="0" bIns="0" rtlCol="0">
            <a:spAutoFit/>
          </a:bodyPr>
          <a:lstStyle/>
          <a:p>
            <a:pPr marL="25400">
              <a:lnSpc>
                <a:spcPts val="1230"/>
              </a:lnSpc>
            </a:pPr>
            <a:fld id="{81D60167-4931-47E6-BA6A-407CBD079E47}" type="slidenum">
              <a:rPr sz="1200" dirty="0">
                <a:solidFill>
                  <a:srgbClr val="FFFFFF"/>
                </a:solidFill>
                <a:latin typeface="Corbel"/>
                <a:cs typeface="Corbel"/>
              </a:rPr>
              <a:pPr marL="25400">
                <a:lnSpc>
                  <a:spcPts val="1230"/>
                </a:lnSpc>
              </a:pPr>
              <a:t>2</a:t>
            </a:fld>
            <a:endParaRPr sz="1200">
              <a:solidFill>
                <a:prstClr val="black"/>
              </a:solidFill>
              <a:latin typeface="Corbel"/>
              <a:cs typeface="Corbel"/>
            </a:endParaRPr>
          </a:p>
        </p:txBody>
      </p:sp>
      <p:sp>
        <p:nvSpPr>
          <p:cNvPr id="3" name="object 3"/>
          <p:cNvSpPr txBox="1"/>
          <p:nvPr/>
        </p:nvSpPr>
        <p:spPr>
          <a:xfrm>
            <a:off x="2455545" y="1530926"/>
            <a:ext cx="6777990" cy="4408899"/>
          </a:xfrm>
          <a:prstGeom prst="rect">
            <a:avLst/>
          </a:prstGeom>
        </p:spPr>
        <p:txBody>
          <a:bodyPr vert="horz" wrap="square" lIns="0" tIns="195580" rIns="0" bIns="0" rtlCol="0">
            <a:spAutoFit/>
          </a:bodyPr>
          <a:lstStyle/>
          <a:p>
            <a:pPr marL="287020" indent="-274320">
              <a:spcBef>
                <a:spcPts val="1540"/>
              </a:spcBef>
              <a:buClr>
                <a:srgbClr val="FF00FF"/>
              </a:buClr>
              <a:buSzPct val="93750"/>
              <a:buFont typeface="Wingdings"/>
              <a:buChar char=""/>
              <a:tabLst>
                <a:tab pos="287655" algn="l"/>
              </a:tabLst>
            </a:pPr>
            <a:r>
              <a:rPr sz="2400" dirty="0">
                <a:solidFill>
                  <a:srgbClr val="0000FF"/>
                </a:solidFill>
                <a:latin typeface="Georgia" panose="02040502050405020303" pitchFamily="18" charset="0"/>
                <a:cs typeface="Constantia"/>
              </a:rPr>
              <a:t>What is </a:t>
            </a:r>
            <a:r>
              <a:rPr sz="2400" spc="-10" dirty="0">
                <a:solidFill>
                  <a:srgbClr val="0000FF"/>
                </a:solidFill>
                <a:latin typeface="Georgia" panose="02040502050405020303" pitchFamily="18" charset="0"/>
                <a:cs typeface="Constantia"/>
              </a:rPr>
              <a:t>Internet </a:t>
            </a:r>
            <a:r>
              <a:rPr sz="2400" spc="-5" dirty="0">
                <a:solidFill>
                  <a:srgbClr val="0000FF"/>
                </a:solidFill>
                <a:latin typeface="Georgia" panose="02040502050405020303" pitchFamily="18" charset="0"/>
                <a:cs typeface="Constantia"/>
              </a:rPr>
              <a:t>of</a:t>
            </a:r>
            <a:r>
              <a:rPr sz="2400" spc="-220" dirty="0">
                <a:solidFill>
                  <a:srgbClr val="0000FF"/>
                </a:solidFill>
                <a:latin typeface="Georgia" panose="02040502050405020303" pitchFamily="18" charset="0"/>
                <a:cs typeface="Constantia"/>
              </a:rPr>
              <a:t> </a:t>
            </a:r>
            <a:r>
              <a:rPr sz="2400" spc="-5" dirty="0">
                <a:solidFill>
                  <a:srgbClr val="0000FF"/>
                </a:solidFill>
                <a:latin typeface="Georgia" panose="02040502050405020303" pitchFamily="18" charset="0"/>
                <a:cs typeface="Constantia"/>
              </a:rPr>
              <a:t>Things?</a:t>
            </a:r>
            <a:endParaRPr sz="2400" dirty="0">
              <a:solidFill>
                <a:prstClr val="black"/>
              </a:solidFill>
              <a:latin typeface="Georgia" panose="02040502050405020303" pitchFamily="18" charset="0"/>
              <a:cs typeface="Constantia"/>
            </a:endParaRPr>
          </a:p>
          <a:p>
            <a:pPr marL="287020" indent="-274320">
              <a:spcBef>
                <a:spcPts val="1440"/>
              </a:spcBef>
              <a:buClr>
                <a:srgbClr val="FF00FF"/>
              </a:buClr>
              <a:buSzPct val="93750"/>
              <a:buFont typeface="Wingdings"/>
              <a:buChar char=""/>
              <a:tabLst>
                <a:tab pos="287655" algn="l"/>
              </a:tabLst>
            </a:pPr>
            <a:r>
              <a:rPr lang="en-US" sz="2400" spc="-40" dirty="0">
                <a:solidFill>
                  <a:srgbClr val="0000FF"/>
                </a:solidFill>
                <a:latin typeface="Georgia" panose="02040502050405020303" pitchFamily="18" charset="0"/>
                <a:cs typeface="Constantia"/>
              </a:rPr>
              <a:t>History of </a:t>
            </a:r>
            <a:r>
              <a:rPr lang="en-US" sz="2400" spc="-40" dirty="0" smtClean="0">
                <a:solidFill>
                  <a:srgbClr val="0000FF"/>
                </a:solidFill>
                <a:latin typeface="Georgia" panose="02040502050405020303" pitchFamily="18" charset="0"/>
                <a:cs typeface="Constantia"/>
              </a:rPr>
              <a:t>IoT</a:t>
            </a:r>
            <a:endParaRPr lang="en-US" sz="2400" spc="-40" dirty="0">
              <a:solidFill>
                <a:srgbClr val="0000FF"/>
              </a:solidFill>
              <a:latin typeface="Georgia" panose="02040502050405020303" pitchFamily="18" charset="0"/>
              <a:cs typeface="Constantia"/>
            </a:endParaRPr>
          </a:p>
          <a:p>
            <a:pPr marL="287020" indent="-274320">
              <a:spcBef>
                <a:spcPts val="1440"/>
              </a:spcBef>
              <a:buClr>
                <a:srgbClr val="FF00FF"/>
              </a:buClr>
              <a:buSzPct val="93750"/>
              <a:buFont typeface="Wingdings"/>
              <a:buChar char=""/>
              <a:tabLst>
                <a:tab pos="287655" algn="l"/>
              </a:tabLst>
            </a:pPr>
            <a:r>
              <a:rPr sz="2400" spc="-40" dirty="0" smtClean="0">
                <a:solidFill>
                  <a:srgbClr val="0000FF"/>
                </a:solidFill>
                <a:latin typeface="Georgia" panose="02040502050405020303" pitchFamily="18" charset="0"/>
                <a:cs typeface="Constantia"/>
              </a:rPr>
              <a:t>How </a:t>
            </a:r>
            <a:r>
              <a:rPr sz="2400" spc="-20" dirty="0">
                <a:solidFill>
                  <a:srgbClr val="0000FF"/>
                </a:solidFill>
                <a:latin typeface="Georgia" panose="02040502050405020303" pitchFamily="18" charset="0"/>
                <a:cs typeface="Constantia"/>
              </a:rPr>
              <a:t>IoT</a:t>
            </a:r>
            <a:r>
              <a:rPr sz="2400" spc="-95" dirty="0">
                <a:solidFill>
                  <a:srgbClr val="0000FF"/>
                </a:solidFill>
                <a:latin typeface="Georgia" panose="02040502050405020303" pitchFamily="18" charset="0"/>
                <a:cs typeface="Constantia"/>
              </a:rPr>
              <a:t> </a:t>
            </a:r>
            <a:r>
              <a:rPr sz="2400" spc="-35" dirty="0">
                <a:solidFill>
                  <a:srgbClr val="0000FF"/>
                </a:solidFill>
                <a:latin typeface="Georgia" panose="02040502050405020303" pitchFamily="18" charset="0"/>
                <a:cs typeface="Constantia"/>
              </a:rPr>
              <a:t>Works</a:t>
            </a:r>
            <a:r>
              <a:rPr sz="2400" spc="-35" dirty="0" smtClean="0">
                <a:solidFill>
                  <a:srgbClr val="0000FF"/>
                </a:solidFill>
                <a:latin typeface="Georgia" panose="02040502050405020303" pitchFamily="18" charset="0"/>
                <a:cs typeface="Constantia"/>
              </a:rPr>
              <a:t>?</a:t>
            </a:r>
            <a:r>
              <a:rPr lang="en-US" sz="2400" spc="-40" dirty="0">
                <a:solidFill>
                  <a:srgbClr val="0000FF"/>
                </a:solidFill>
                <a:latin typeface="Georgia" panose="02040502050405020303" pitchFamily="18" charset="0"/>
                <a:cs typeface="Constantia"/>
              </a:rPr>
              <a:t> </a:t>
            </a:r>
            <a:endParaRPr lang="en-US" sz="2400" spc="-40" dirty="0" smtClean="0">
              <a:solidFill>
                <a:srgbClr val="0000FF"/>
              </a:solidFill>
              <a:latin typeface="Georgia" panose="02040502050405020303" pitchFamily="18" charset="0"/>
              <a:cs typeface="Constantia"/>
            </a:endParaRPr>
          </a:p>
          <a:p>
            <a:pPr marL="355600" indent="-342900">
              <a:spcBef>
                <a:spcPts val="1440"/>
              </a:spcBef>
              <a:buClr>
                <a:srgbClr val="FF00FF"/>
              </a:buClr>
              <a:buSzPct val="93750"/>
              <a:buFont typeface="Wingdings" panose="05000000000000000000" pitchFamily="2" charset="2"/>
              <a:buChar char="Ø"/>
              <a:tabLst>
                <a:tab pos="287655" algn="l"/>
              </a:tabLst>
            </a:pPr>
            <a:r>
              <a:rPr lang="en-US" sz="2400" spc="-30" dirty="0">
                <a:solidFill>
                  <a:srgbClr val="0000FF"/>
                </a:solidFill>
                <a:latin typeface="Georgia" panose="02040502050405020303" pitchFamily="18" charset="0"/>
                <a:cs typeface="Constantia"/>
              </a:rPr>
              <a:t>Few </a:t>
            </a:r>
            <a:r>
              <a:rPr lang="en-US" sz="2400" spc="-5" dirty="0">
                <a:solidFill>
                  <a:srgbClr val="0000FF"/>
                </a:solidFill>
                <a:latin typeface="Georgia" panose="02040502050405020303" pitchFamily="18" charset="0"/>
                <a:cs typeface="Constantia"/>
              </a:rPr>
              <a:t>Applications of</a:t>
            </a:r>
            <a:r>
              <a:rPr lang="en-US" sz="2400" spc="-125" dirty="0">
                <a:solidFill>
                  <a:srgbClr val="0000FF"/>
                </a:solidFill>
                <a:latin typeface="Georgia" panose="02040502050405020303" pitchFamily="18" charset="0"/>
                <a:cs typeface="Constantia"/>
              </a:rPr>
              <a:t> </a:t>
            </a:r>
            <a:r>
              <a:rPr lang="en-US" sz="2400" spc="-20" dirty="0" err="1">
                <a:solidFill>
                  <a:srgbClr val="0000FF"/>
                </a:solidFill>
                <a:latin typeface="Georgia" panose="02040502050405020303" pitchFamily="18" charset="0"/>
                <a:cs typeface="Constantia"/>
              </a:rPr>
              <a:t>IoT</a:t>
            </a:r>
            <a:endParaRPr lang="en-US" sz="2400" dirty="0">
              <a:solidFill>
                <a:prstClr val="black"/>
              </a:solidFill>
              <a:latin typeface="Georgia" panose="02040502050405020303" pitchFamily="18" charset="0"/>
              <a:cs typeface="Constantia"/>
            </a:endParaRPr>
          </a:p>
          <a:p>
            <a:pPr marL="355600" indent="-342900">
              <a:spcBef>
                <a:spcPts val="1440"/>
              </a:spcBef>
              <a:buClr>
                <a:srgbClr val="FF00FF"/>
              </a:buClr>
              <a:buSzPct val="93750"/>
              <a:buFont typeface="Wingdings" panose="05000000000000000000" pitchFamily="2" charset="2"/>
              <a:buChar char="Ø"/>
              <a:tabLst>
                <a:tab pos="287655" algn="l"/>
              </a:tabLst>
            </a:pPr>
            <a:r>
              <a:rPr lang="en-US" sz="2400" spc="-5" dirty="0" smtClean="0">
                <a:solidFill>
                  <a:srgbClr val="0000FF"/>
                </a:solidFill>
                <a:latin typeface="Georgia" panose="02040502050405020303" pitchFamily="18" charset="0"/>
                <a:cs typeface="Constantia"/>
              </a:rPr>
              <a:t>Evolution </a:t>
            </a:r>
            <a:r>
              <a:rPr lang="en-US" sz="2400" spc="-5" dirty="0" smtClean="0">
                <a:solidFill>
                  <a:srgbClr val="0000FF"/>
                </a:solidFill>
                <a:latin typeface="Georgia" panose="02040502050405020303" pitchFamily="18" charset="0"/>
                <a:cs typeface="Constantia"/>
              </a:rPr>
              <a:t>of connected devices</a:t>
            </a:r>
          </a:p>
          <a:p>
            <a:pPr marL="355600" indent="-342900">
              <a:spcBef>
                <a:spcPts val="1440"/>
              </a:spcBef>
              <a:buClr>
                <a:srgbClr val="FF00FF"/>
              </a:buClr>
              <a:buSzPct val="93750"/>
              <a:buFont typeface="Wingdings" panose="05000000000000000000" pitchFamily="2" charset="2"/>
              <a:buChar char="Ø"/>
              <a:tabLst>
                <a:tab pos="287655" algn="l"/>
              </a:tabLst>
            </a:pPr>
            <a:r>
              <a:rPr sz="2400" spc="-5" dirty="0" smtClean="0">
                <a:solidFill>
                  <a:srgbClr val="0000FF"/>
                </a:solidFill>
                <a:latin typeface="Georgia" panose="02040502050405020303" pitchFamily="18" charset="0"/>
                <a:cs typeface="Constantia"/>
              </a:rPr>
              <a:t>The </a:t>
            </a:r>
            <a:r>
              <a:rPr sz="2400" spc="-15" dirty="0">
                <a:solidFill>
                  <a:srgbClr val="0000FF"/>
                </a:solidFill>
                <a:latin typeface="Georgia" panose="02040502050405020303" pitchFamily="18" charset="0"/>
                <a:cs typeface="Constantia"/>
              </a:rPr>
              <a:t>Future </a:t>
            </a:r>
            <a:r>
              <a:rPr sz="2400" spc="-5" dirty="0">
                <a:solidFill>
                  <a:srgbClr val="0000FF"/>
                </a:solidFill>
                <a:latin typeface="Georgia" panose="02040502050405020303" pitchFamily="18" charset="0"/>
                <a:cs typeface="Constantia"/>
              </a:rPr>
              <a:t>of</a:t>
            </a:r>
            <a:r>
              <a:rPr sz="2400" spc="-120" dirty="0">
                <a:solidFill>
                  <a:srgbClr val="0000FF"/>
                </a:solidFill>
                <a:latin typeface="Georgia" panose="02040502050405020303" pitchFamily="18" charset="0"/>
                <a:cs typeface="Constantia"/>
              </a:rPr>
              <a:t> </a:t>
            </a:r>
            <a:r>
              <a:rPr sz="2400" spc="-20" dirty="0">
                <a:solidFill>
                  <a:srgbClr val="0000FF"/>
                </a:solidFill>
                <a:latin typeface="Georgia" panose="02040502050405020303" pitchFamily="18" charset="0"/>
                <a:cs typeface="Constantia"/>
              </a:rPr>
              <a:t>IoT</a:t>
            </a:r>
            <a:endParaRPr sz="2400" dirty="0">
              <a:solidFill>
                <a:prstClr val="black"/>
              </a:solidFill>
              <a:latin typeface="Georgia" panose="02040502050405020303" pitchFamily="18" charset="0"/>
              <a:cs typeface="Constantia"/>
            </a:endParaRPr>
          </a:p>
          <a:p>
            <a:pPr marL="287020" indent="-274320">
              <a:spcBef>
                <a:spcPts val="1440"/>
              </a:spcBef>
              <a:buClr>
                <a:srgbClr val="FF00FF"/>
              </a:buClr>
              <a:buSzPct val="93750"/>
              <a:buFont typeface="Wingdings"/>
              <a:buChar char=""/>
              <a:tabLst>
                <a:tab pos="287655" algn="l"/>
              </a:tabLst>
            </a:pPr>
            <a:r>
              <a:rPr sz="2400" spc="-5" dirty="0" smtClean="0">
                <a:solidFill>
                  <a:srgbClr val="0000FF"/>
                </a:solidFill>
                <a:latin typeface="Georgia" panose="02040502050405020303" pitchFamily="18" charset="0"/>
                <a:cs typeface="Constantia"/>
              </a:rPr>
              <a:t>Criticisms </a:t>
            </a:r>
            <a:r>
              <a:rPr sz="2400" dirty="0">
                <a:solidFill>
                  <a:srgbClr val="0000FF"/>
                </a:solidFill>
                <a:latin typeface="Georgia" panose="02040502050405020303" pitchFamily="18" charset="0"/>
                <a:cs typeface="Constantia"/>
              </a:rPr>
              <a:t>&amp; </a:t>
            </a:r>
            <a:r>
              <a:rPr sz="2400" spc="-15" dirty="0">
                <a:solidFill>
                  <a:srgbClr val="0000FF"/>
                </a:solidFill>
                <a:latin typeface="Georgia" panose="02040502050405020303" pitchFamily="18" charset="0"/>
                <a:cs typeface="Constantia"/>
              </a:rPr>
              <a:t>Controversies </a:t>
            </a:r>
            <a:r>
              <a:rPr sz="2400" spc="-5" dirty="0">
                <a:solidFill>
                  <a:srgbClr val="0000FF"/>
                </a:solidFill>
                <a:latin typeface="Georgia" panose="02040502050405020303" pitchFamily="18" charset="0"/>
                <a:cs typeface="Constantia"/>
              </a:rPr>
              <a:t>of</a:t>
            </a:r>
            <a:r>
              <a:rPr sz="2400" spc="-90" dirty="0">
                <a:solidFill>
                  <a:srgbClr val="0000FF"/>
                </a:solidFill>
                <a:latin typeface="Georgia" panose="02040502050405020303" pitchFamily="18" charset="0"/>
                <a:cs typeface="Constantia"/>
              </a:rPr>
              <a:t> </a:t>
            </a:r>
            <a:r>
              <a:rPr sz="2400" spc="-20" dirty="0" smtClean="0">
                <a:solidFill>
                  <a:srgbClr val="0000FF"/>
                </a:solidFill>
                <a:latin typeface="Georgia" panose="02040502050405020303" pitchFamily="18" charset="0"/>
                <a:cs typeface="Constantia"/>
              </a:rPr>
              <a:t>IoT</a:t>
            </a:r>
          </a:p>
          <a:p>
            <a:pPr marL="287020" indent="-274320">
              <a:spcBef>
                <a:spcPts val="1440"/>
              </a:spcBef>
              <a:buClr>
                <a:srgbClr val="FF00FF"/>
              </a:buClr>
              <a:buSzPct val="93750"/>
              <a:buFont typeface="Wingdings"/>
              <a:buChar char=""/>
              <a:tabLst>
                <a:tab pos="287655" algn="l"/>
              </a:tabLst>
            </a:pPr>
            <a:r>
              <a:rPr lang="en-US" sz="2400" spc="-15" dirty="0" smtClean="0">
                <a:solidFill>
                  <a:srgbClr val="0000FF"/>
                </a:solidFill>
                <a:latin typeface="Georgia" panose="02040502050405020303" pitchFamily="18" charset="0"/>
                <a:cs typeface="Constantia"/>
              </a:rPr>
              <a:t>Summary</a:t>
            </a:r>
            <a:endParaRPr sz="2400" dirty="0">
              <a:solidFill>
                <a:prstClr val="black"/>
              </a:solidFill>
              <a:latin typeface="Georgia" panose="02040502050405020303" pitchFamily="18" charset="0"/>
              <a:cs typeface="Constantia"/>
            </a:endParaRPr>
          </a:p>
        </p:txBody>
      </p:sp>
    </p:spTree>
    <p:extLst>
      <p:ext uri="{BB962C8B-B14F-4D97-AF65-F5344CB8AC3E}">
        <p14:creationId xmlns:p14="http://schemas.microsoft.com/office/powerpoint/2010/main" val="1461486580"/>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bject 2"/>
          <p:cNvSpPr>
            <a:spLocks noChangeArrowheads="1"/>
          </p:cNvSpPr>
          <p:nvPr/>
        </p:nvSpPr>
        <p:spPr bwMode="auto">
          <a:xfrm>
            <a:off x="2005014" y="311150"/>
            <a:ext cx="8232775" cy="5667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243" name="object 3"/>
          <p:cNvSpPr>
            <a:spLocks noChangeArrowheads="1"/>
          </p:cNvSpPr>
          <p:nvPr/>
        </p:nvSpPr>
        <p:spPr bwMode="auto">
          <a:xfrm>
            <a:off x="2245520" y="59531"/>
            <a:ext cx="7751762" cy="10699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 name="Rectangle 1"/>
          <p:cNvSpPr/>
          <p:nvPr/>
        </p:nvSpPr>
        <p:spPr>
          <a:xfrm>
            <a:off x="2736785" y="5027651"/>
            <a:ext cx="7418433" cy="1815882"/>
          </a:xfrm>
          <a:prstGeom prst="rect">
            <a:avLst/>
          </a:prstGeom>
          <a:solidFill>
            <a:schemeClr val="accent4">
              <a:lumMod val="75000"/>
            </a:schemeClr>
          </a:solidFill>
        </p:spPr>
        <p:txBody>
          <a:bodyPr wrap="square">
            <a:spAutoFit/>
          </a:bodyPr>
          <a:lstStyle/>
          <a:p>
            <a:pPr algn="ctr"/>
            <a:r>
              <a:rPr lang="en-US" sz="1600" dirty="0">
                <a:solidFill>
                  <a:schemeClr val="bg1"/>
                </a:solidFill>
                <a:latin typeface="Georgia" panose="02040502050405020303" pitchFamily="18" charset="0"/>
              </a:rPr>
              <a:t>The Internet of things (IoT) is the network of physical devices, vehicles, home appliances, and other items embedded with electronics, software, </a:t>
            </a:r>
            <a:r>
              <a:rPr lang="en-US" sz="1600" dirty="0" smtClean="0">
                <a:solidFill>
                  <a:schemeClr val="bg1"/>
                </a:solidFill>
                <a:latin typeface="Georgia" panose="02040502050405020303" pitchFamily="18" charset="0"/>
              </a:rPr>
              <a:t>sensors and </a:t>
            </a:r>
            <a:r>
              <a:rPr lang="en-US" sz="1600" dirty="0">
                <a:solidFill>
                  <a:schemeClr val="bg1"/>
                </a:solidFill>
                <a:latin typeface="Georgia" panose="02040502050405020303" pitchFamily="18" charset="0"/>
              </a:rPr>
              <a:t>network connectivity which enable these objects to connect and exchange </a:t>
            </a:r>
            <a:r>
              <a:rPr lang="en-US" sz="1600" dirty="0" smtClean="0">
                <a:solidFill>
                  <a:schemeClr val="bg1"/>
                </a:solidFill>
                <a:latin typeface="Georgia" panose="02040502050405020303" pitchFamily="18" charset="0"/>
              </a:rPr>
              <a:t>data.</a:t>
            </a:r>
          </a:p>
          <a:p>
            <a:pPr algn="ctr"/>
            <a:r>
              <a:rPr lang="en-US" sz="1600" dirty="0" smtClean="0">
                <a:solidFill>
                  <a:schemeClr val="bg1"/>
                </a:solidFill>
                <a:latin typeface="Georgia" panose="02040502050405020303" pitchFamily="18" charset="0"/>
              </a:rPr>
              <a:t>OR</a:t>
            </a:r>
          </a:p>
          <a:p>
            <a:pPr algn="ctr"/>
            <a:r>
              <a:rPr lang="en-US" sz="1600" dirty="0">
                <a:solidFill>
                  <a:schemeClr val="bg1"/>
                </a:solidFill>
                <a:latin typeface="Georgia" panose="02040502050405020303" pitchFamily="18" charset="0"/>
              </a:rPr>
              <a:t>The vision of the internet of things is to attach tiny devices to every single object to  make it identifiable by its own unique IP address. These devices can then  autonomously communicate with one </a:t>
            </a:r>
            <a:r>
              <a:rPr lang="en-US" sz="1600" dirty="0" smtClean="0">
                <a:solidFill>
                  <a:schemeClr val="bg1"/>
                </a:solidFill>
                <a:latin typeface="Georgia" panose="02040502050405020303" pitchFamily="18" charset="0"/>
              </a:rPr>
              <a:t>another.</a:t>
            </a:r>
            <a:endParaRPr lang="en-US" sz="1600" dirty="0">
              <a:solidFill>
                <a:schemeClr val="bg1"/>
              </a:solidFill>
              <a:latin typeface="Georgia" panose="02040502050405020303" pitchFamily="18" charset="0"/>
            </a:endParaRPr>
          </a:p>
        </p:txBody>
      </p:sp>
      <p:sp>
        <p:nvSpPr>
          <p:cNvPr id="3" name="Rectangle 2"/>
          <p:cNvSpPr/>
          <p:nvPr/>
        </p:nvSpPr>
        <p:spPr>
          <a:xfrm>
            <a:off x="5092710" y="4575978"/>
            <a:ext cx="2233247" cy="400110"/>
          </a:xfrm>
          <a:prstGeom prst="rect">
            <a:avLst/>
          </a:prstGeom>
        </p:spPr>
        <p:txBody>
          <a:bodyPr wrap="square">
            <a:spAutoFit/>
          </a:bodyPr>
          <a:lstStyle/>
          <a:p>
            <a:r>
              <a:rPr lang="en-US" sz="2000" b="1" dirty="0" smtClean="0">
                <a:solidFill>
                  <a:schemeClr val="tx2">
                    <a:lumMod val="50000"/>
                    <a:lumOff val="50000"/>
                  </a:schemeClr>
                </a:solidFill>
                <a:latin typeface="Georgia" panose="02040502050405020303" pitchFamily="18" charset="0"/>
              </a:rPr>
              <a:t>DEFINITION</a:t>
            </a:r>
            <a:endParaRPr lang="en-US" sz="2000" b="1" dirty="0">
              <a:solidFill>
                <a:schemeClr val="tx2">
                  <a:lumMod val="50000"/>
                  <a:lumOff val="50000"/>
                </a:schemeClr>
              </a:solidFill>
              <a:latin typeface="Georgia" panose="02040502050405020303" pitchFamily="18" charset="0"/>
            </a:endParaRPr>
          </a:p>
        </p:txBody>
      </p:sp>
      <p:pic>
        <p:nvPicPr>
          <p:cNvPr id="7" name="Picture 6"/>
          <p:cNvPicPr>
            <a:picLocks noChangeAspect="1"/>
          </p:cNvPicPr>
          <p:nvPr/>
        </p:nvPicPr>
        <p:blipFill>
          <a:blip r:embed="rId5"/>
          <a:stretch>
            <a:fillRect/>
          </a:stretch>
        </p:blipFill>
        <p:spPr>
          <a:xfrm>
            <a:off x="2245520" y="859008"/>
            <a:ext cx="7444292" cy="3530237"/>
          </a:xfrm>
          <a:prstGeom prst="rect">
            <a:avLst/>
          </a:prstGeom>
        </p:spPr>
      </p:pic>
    </p:spTree>
    <p:extLst>
      <p:ext uri="{BB962C8B-B14F-4D97-AF65-F5344CB8AC3E}">
        <p14:creationId xmlns:p14="http://schemas.microsoft.com/office/powerpoint/2010/main" val="3537302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38051" y="1250721"/>
            <a:ext cx="7100046" cy="2857500"/>
          </a:xfrm>
          <a:prstGeom prst="rect">
            <a:avLst/>
          </a:prstGeom>
        </p:spPr>
      </p:pic>
      <p:sp>
        <p:nvSpPr>
          <p:cNvPr id="4" name="Rectangle 3"/>
          <p:cNvSpPr/>
          <p:nvPr/>
        </p:nvSpPr>
        <p:spPr>
          <a:xfrm>
            <a:off x="3238051" y="4359951"/>
            <a:ext cx="7100046" cy="1200329"/>
          </a:xfrm>
          <a:prstGeom prst="rect">
            <a:avLst/>
          </a:prstGeom>
          <a:solidFill>
            <a:schemeClr val="accent4">
              <a:lumMod val="75000"/>
            </a:schemeClr>
          </a:solidFill>
        </p:spPr>
        <p:txBody>
          <a:bodyPr wrap="square">
            <a:spAutoFit/>
          </a:bodyPr>
          <a:lstStyle/>
          <a:p>
            <a:r>
              <a:rPr lang="en-US" dirty="0">
                <a:solidFill>
                  <a:schemeClr val="bg1"/>
                </a:solidFill>
                <a:latin typeface="Georgia" panose="02040502050405020303" pitchFamily="18" charset="0"/>
              </a:rPr>
              <a:t>The Internet of Things (IoT) has not been around for very long. However, there have been visions of machines communicating with one another since the early 1800s. The Internet of Things, as a concept, wasn’t officially named until 1999.</a:t>
            </a:r>
          </a:p>
        </p:txBody>
      </p:sp>
      <p:sp>
        <p:nvSpPr>
          <p:cNvPr id="7" name="Rectangle 6"/>
          <p:cNvSpPr/>
          <p:nvPr/>
        </p:nvSpPr>
        <p:spPr>
          <a:xfrm>
            <a:off x="3238051" y="5724476"/>
            <a:ext cx="7100046" cy="646331"/>
          </a:xfrm>
          <a:prstGeom prst="rect">
            <a:avLst/>
          </a:prstGeom>
          <a:solidFill>
            <a:schemeClr val="accent4">
              <a:lumMod val="75000"/>
            </a:schemeClr>
          </a:solidFill>
        </p:spPr>
        <p:txBody>
          <a:bodyPr wrap="square">
            <a:spAutoFit/>
          </a:bodyPr>
          <a:lstStyle/>
          <a:p>
            <a:r>
              <a:rPr lang="en-US" dirty="0">
                <a:solidFill>
                  <a:schemeClr val="bg1"/>
                </a:solidFill>
                <a:latin typeface="Georgia" panose="02040502050405020303" pitchFamily="18" charset="0"/>
              </a:rPr>
              <a:t>Kevin Ashton, the Executive Director of Auto-ID Labs at MIT, was the first to describe the Internet of </a:t>
            </a:r>
            <a:r>
              <a:rPr lang="en-US" dirty="0" smtClean="0">
                <a:solidFill>
                  <a:schemeClr val="bg1"/>
                </a:solidFill>
                <a:latin typeface="Georgia" panose="02040502050405020303" pitchFamily="18" charset="0"/>
              </a:rPr>
              <a:t>Things.</a:t>
            </a:r>
            <a:endParaRPr lang="en-US" dirty="0">
              <a:solidFill>
                <a:schemeClr val="bg1"/>
              </a:solidFill>
              <a:latin typeface="Georgia" panose="02040502050405020303" pitchFamily="18" charset="0"/>
            </a:endParaRPr>
          </a:p>
        </p:txBody>
      </p:sp>
      <p:pic>
        <p:nvPicPr>
          <p:cNvPr id="12" name="Picture 11"/>
          <p:cNvPicPr>
            <a:picLocks noChangeAspect="1"/>
          </p:cNvPicPr>
          <p:nvPr/>
        </p:nvPicPr>
        <p:blipFill>
          <a:blip r:embed="rId4"/>
          <a:stretch>
            <a:fillRect/>
          </a:stretch>
        </p:blipFill>
        <p:spPr>
          <a:xfrm>
            <a:off x="3442447" y="193637"/>
            <a:ext cx="5464245" cy="892887"/>
          </a:xfrm>
          <a:prstGeom prst="rect">
            <a:avLst/>
          </a:prstGeom>
        </p:spPr>
      </p:pic>
    </p:spTree>
    <p:extLst>
      <p:ext uri="{BB962C8B-B14F-4D97-AF65-F5344CB8AC3E}">
        <p14:creationId xmlns:p14="http://schemas.microsoft.com/office/powerpoint/2010/main" val="382043711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2"/>
          <p:cNvSpPr>
            <a:spLocks noChangeArrowheads="1"/>
          </p:cNvSpPr>
          <p:nvPr/>
        </p:nvSpPr>
        <p:spPr bwMode="auto">
          <a:xfrm>
            <a:off x="2775473" y="311150"/>
            <a:ext cx="7462316" cy="5667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dirty="0">
                <a:solidFill>
                  <a:schemeClr val="tx2">
                    <a:lumMod val="75000"/>
                    <a:lumOff val="25000"/>
                  </a:schemeClr>
                </a:solidFill>
                <a:cs typeface="Arial" panose="020B0604020202020204" pitchFamily="34" charset="0"/>
              </a:rPr>
              <a:t>How an IoT System Actually Works?</a:t>
            </a:r>
          </a:p>
        </p:txBody>
      </p:sp>
      <p:sp>
        <p:nvSpPr>
          <p:cNvPr id="6" name="Rectangle 5"/>
          <p:cNvSpPr/>
          <p:nvPr/>
        </p:nvSpPr>
        <p:spPr>
          <a:xfrm>
            <a:off x="1384151" y="4720833"/>
            <a:ext cx="5622663" cy="1754326"/>
          </a:xfrm>
          <a:prstGeom prst="rect">
            <a:avLst/>
          </a:prstGeom>
          <a:solidFill>
            <a:schemeClr val="accent4">
              <a:lumMod val="75000"/>
            </a:schemeClr>
          </a:solidFill>
        </p:spPr>
        <p:txBody>
          <a:bodyPr wrap="square">
            <a:spAutoFit/>
          </a:bodyPr>
          <a:lstStyle/>
          <a:p>
            <a:r>
              <a:rPr lang="en-US" dirty="0">
                <a:solidFill>
                  <a:schemeClr val="bg1"/>
                </a:solidFill>
                <a:latin typeface="Georgia" panose="02040502050405020303" pitchFamily="18" charset="0"/>
              </a:rPr>
              <a:t>A complete IoT system integrates four distinct components</a:t>
            </a:r>
            <a:r>
              <a:rPr lang="en-US" dirty="0" smtClean="0">
                <a:solidFill>
                  <a:schemeClr val="bg1"/>
                </a:solidFill>
                <a:latin typeface="Georgia" panose="02040502050405020303" pitchFamily="18" charset="0"/>
              </a:rPr>
              <a:t>:</a:t>
            </a:r>
          </a:p>
          <a:p>
            <a:r>
              <a:rPr lang="en-US" dirty="0" smtClean="0">
                <a:solidFill>
                  <a:schemeClr val="bg1"/>
                </a:solidFill>
                <a:latin typeface="Georgia" panose="02040502050405020303" pitchFamily="18" charset="0"/>
              </a:rPr>
              <a:t> 1.Sensors</a:t>
            </a:r>
          </a:p>
          <a:p>
            <a:r>
              <a:rPr lang="en-US" dirty="0" smtClean="0">
                <a:solidFill>
                  <a:schemeClr val="bg1"/>
                </a:solidFill>
                <a:latin typeface="Georgia" panose="02040502050405020303" pitchFamily="18" charset="0"/>
              </a:rPr>
              <a:t>2. Connectivity</a:t>
            </a:r>
          </a:p>
          <a:p>
            <a:r>
              <a:rPr lang="en-US" dirty="0" smtClean="0">
                <a:solidFill>
                  <a:schemeClr val="bg1"/>
                </a:solidFill>
                <a:latin typeface="Georgia" panose="02040502050405020303" pitchFamily="18" charset="0"/>
              </a:rPr>
              <a:t>3. Data processing</a:t>
            </a:r>
          </a:p>
          <a:p>
            <a:r>
              <a:rPr lang="en-US" dirty="0" smtClean="0">
                <a:solidFill>
                  <a:schemeClr val="bg1"/>
                </a:solidFill>
                <a:latin typeface="Georgia" panose="02040502050405020303" pitchFamily="18" charset="0"/>
              </a:rPr>
              <a:t>4.User </a:t>
            </a:r>
            <a:r>
              <a:rPr lang="en-US" dirty="0">
                <a:solidFill>
                  <a:schemeClr val="bg1"/>
                </a:solidFill>
                <a:latin typeface="Georgia" panose="02040502050405020303" pitchFamily="18" charset="0"/>
              </a:rPr>
              <a:t>interface. </a:t>
            </a:r>
          </a:p>
        </p:txBody>
      </p:sp>
      <p:pic>
        <p:nvPicPr>
          <p:cNvPr id="14" name="Picture 13"/>
          <p:cNvPicPr>
            <a:picLocks noChangeAspect="1"/>
          </p:cNvPicPr>
          <p:nvPr/>
        </p:nvPicPr>
        <p:blipFill>
          <a:blip r:embed="rId4"/>
          <a:stretch>
            <a:fillRect/>
          </a:stretch>
        </p:blipFill>
        <p:spPr>
          <a:xfrm>
            <a:off x="1384151" y="877888"/>
            <a:ext cx="9144000" cy="3667125"/>
          </a:xfrm>
          <a:prstGeom prst="rect">
            <a:avLst/>
          </a:prstGeom>
        </p:spPr>
      </p:pic>
    </p:spTree>
    <p:extLst>
      <p:ext uri="{BB962C8B-B14F-4D97-AF65-F5344CB8AC3E}">
        <p14:creationId xmlns:p14="http://schemas.microsoft.com/office/powerpoint/2010/main" val="3794901534"/>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88950" y="1147762"/>
            <a:ext cx="8659905" cy="4562475"/>
          </a:xfrm>
          <a:prstGeom prst="rect">
            <a:avLst/>
          </a:prstGeom>
        </p:spPr>
      </p:pic>
      <p:sp>
        <p:nvSpPr>
          <p:cNvPr id="6" name="Title 5"/>
          <p:cNvSpPr>
            <a:spLocks noGrp="1"/>
          </p:cNvSpPr>
          <p:nvPr>
            <p:ph type="title"/>
          </p:nvPr>
        </p:nvSpPr>
        <p:spPr>
          <a:xfrm>
            <a:off x="3948056" y="264050"/>
            <a:ext cx="4416013" cy="790199"/>
          </a:xfrm>
          <a:solidFill>
            <a:schemeClr val="accent1">
              <a:lumMod val="60000"/>
              <a:lumOff val="40000"/>
            </a:schemeClr>
          </a:solidFill>
        </p:spPr>
        <p:txBody>
          <a:bodyPr>
            <a:normAutofit/>
          </a:bodyPr>
          <a:lstStyle/>
          <a:p>
            <a:pPr algn="ctr"/>
            <a:r>
              <a:rPr lang="en-US" sz="4000" dirty="0" smtClean="0">
                <a:solidFill>
                  <a:schemeClr val="accent6">
                    <a:lumMod val="50000"/>
                  </a:schemeClr>
                </a:solidFill>
                <a:latin typeface="Georgia" panose="02040502050405020303" pitchFamily="18" charset="0"/>
              </a:rPr>
              <a:t>applications</a:t>
            </a:r>
            <a:endParaRPr lang="en-US" sz="4000" dirty="0">
              <a:solidFill>
                <a:schemeClr val="accent6">
                  <a:lumMod val="50000"/>
                </a:schemeClr>
              </a:solidFill>
              <a:latin typeface="Georgia" panose="02040502050405020303" pitchFamily="18" charset="0"/>
            </a:endParaRPr>
          </a:p>
        </p:txBody>
      </p:sp>
    </p:spTree>
    <p:extLst>
      <p:ext uri="{BB962C8B-B14F-4D97-AF65-F5344CB8AC3E}">
        <p14:creationId xmlns:p14="http://schemas.microsoft.com/office/powerpoint/2010/main" val="72598333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36319" y="2168612"/>
            <a:ext cx="4740537" cy="2862322"/>
          </a:xfrm>
          <a:prstGeom prst="rect">
            <a:avLst/>
          </a:prstGeom>
          <a:solidFill>
            <a:schemeClr val="accent4">
              <a:lumMod val="75000"/>
            </a:schemeClr>
          </a:solidFill>
        </p:spPr>
        <p:txBody>
          <a:bodyPr wrap="square">
            <a:spAutoFit/>
          </a:bodyPr>
          <a:lstStyle/>
          <a:p>
            <a:r>
              <a:rPr lang="en-US" dirty="0">
                <a:solidFill>
                  <a:schemeClr val="bg1"/>
                </a:solidFill>
                <a:latin typeface="Georgia" panose="02040502050405020303" pitchFamily="18" charset="0"/>
              </a:rPr>
              <a:t>The </a:t>
            </a:r>
            <a:r>
              <a:rPr lang="en-US" dirty="0" smtClean="0">
                <a:solidFill>
                  <a:schemeClr val="bg1"/>
                </a:solidFill>
                <a:latin typeface="Georgia" panose="02040502050405020303" pitchFamily="18" charset="0"/>
              </a:rPr>
              <a:t>IoT </a:t>
            </a:r>
            <a:r>
              <a:rPr lang="en-US" dirty="0">
                <a:solidFill>
                  <a:schemeClr val="bg1"/>
                </a:solidFill>
                <a:latin typeface="Georgia" panose="02040502050405020303" pitchFamily="18" charset="0"/>
              </a:rPr>
              <a:t>(Internet of Things) and the mobile technologies make it easier to monitor the patients health conditions by sharing the health information to health care teams such as doctors, nurses and specialists. However the guardians of the patients can be anxious about their patients when they are in work. By ensuring guidance awareness about the patients, it can bring more liability of the hospital management.</a:t>
            </a:r>
          </a:p>
        </p:txBody>
      </p:sp>
      <p:sp>
        <p:nvSpPr>
          <p:cNvPr id="15" name="Title 14"/>
          <p:cNvSpPr>
            <a:spLocks noGrp="1"/>
          </p:cNvSpPr>
          <p:nvPr>
            <p:ph type="title"/>
          </p:nvPr>
        </p:nvSpPr>
        <p:spPr>
          <a:xfrm>
            <a:off x="3750935" y="221021"/>
            <a:ext cx="4051842" cy="736410"/>
          </a:xfrm>
          <a:solidFill>
            <a:schemeClr val="accent6">
              <a:lumMod val="40000"/>
              <a:lumOff val="60000"/>
            </a:schemeClr>
          </a:solidFill>
        </p:spPr>
        <p:txBody>
          <a:bodyPr>
            <a:noAutofit/>
          </a:bodyPr>
          <a:lstStyle/>
          <a:p>
            <a:pPr algn="ctr"/>
            <a:r>
              <a:rPr lang="en-US" sz="4000" dirty="0" smtClean="0">
                <a:solidFill>
                  <a:schemeClr val="accent5">
                    <a:lumMod val="75000"/>
                  </a:schemeClr>
                </a:solidFill>
                <a:latin typeface="Georgia" panose="02040502050405020303" pitchFamily="18" charset="0"/>
              </a:rPr>
              <a:t>healthcare</a:t>
            </a:r>
            <a:endParaRPr lang="en-US" sz="4000" dirty="0">
              <a:solidFill>
                <a:schemeClr val="accent5">
                  <a:lumMod val="75000"/>
                </a:schemeClr>
              </a:solidFill>
              <a:latin typeface="Georgia" panose="02040502050405020303" pitchFamily="18" charset="0"/>
            </a:endParaRPr>
          </a:p>
        </p:txBody>
      </p:sp>
      <p:pic>
        <p:nvPicPr>
          <p:cNvPr id="16" name="Picture 15"/>
          <p:cNvPicPr>
            <a:picLocks noChangeAspect="1"/>
          </p:cNvPicPr>
          <p:nvPr/>
        </p:nvPicPr>
        <p:blipFill>
          <a:blip r:embed="rId2"/>
          <a:stretch>
            <a:fillRect/>
          </a:stretch>
        </p:blipFill>
        <p:spPr>
          <a:xfrm>
            <a:off x="5873675" y="1366221"/>
            <a:ext cx="5988423" cy="5346551"/>
          </a:xfrm>
          <a:prstGeom prst="rect">
            <a:avLst/>
          </a:prstGeom>
        </p:spPr>
      </p:pic>
    </p:spTree>
    <p:extLst>
      <p:ext uri="{BB962C8B-B14F-4D97-AF65-F5344CB8AC3E}">
        <p14:creationId xmlns:p14="http://schemas.microsoft.com/office/powerpoint/2010/main" val="15884925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65119" y="2060222"/>
            <a:ext cx="5536705" cy="4200508"/>
          </a:xfrm>
          <a:prstGeom prst="rect">
            <a:avLst/>
          </a:prstGeom>
        </p:spPr>
      </p:pic>
      <p:pic>
        <p:nvPicPr>
          <p:cNvPr id="6" name="Picture 5"/>
          <p:cNvPicPr>
            <a:picLocks noChangeAspect="1"/>
          </p:cNvPicPr>
          <p:nvPr/>
        </p:nvPicPr>
        <p:blipFill>
          <a:blip r:embed="rId3"/>
          <a:stretch>
            <a:fillRect/>
          </a:stretch>
        </p:blipFill>
        <p:spPr>
          <a:xfrm>
            <a:off x="9601824" y="2060222"/>
            <a:ext cx="2304488" cy="2975106"/>
          </a:xfrm>
          <a:prstGeom prst="rect">
            <a:avLst/>
          </a:prstGeom>
        </p:spPr>
      </p:pic>
      <p:sp>
        <p:nvSpPr>
          <p:cNvPr id="2" name="Rectangle 1"/>
          <p:cNvSpPr/>
          <p:nvPr/>
        </p:nvSpPr>
        <p:spPr>
          <a:xfrm>
            <a:off x="961016" y="2313816"/>
            <a:ext cx="3008556" cy="3139321"/>
          </a:xfrm>
          <a:prstGeom prst="rect">
            <a:avLst/>
          </a:prstGeom>
          <a:solidFill>
            <a:schemeClr val="accent4">
              <a:lumMod val="75000"/>
            </a:schemeClr>
          </a:solidFill>
        </p:spPr>
        <p:txBody>
          <a:bodyPr wrap="square">
            <a:spAutoFit/>
          </a:bodyPr>
          <a:lstStyle/>
          <a:p>
            <a:r>
              <a:rPr lang="en-US" dirty="0">
                <a:solidFill>
                  <a:schemeClr val="bg1"/>
                </a:solidFill>
              </a:rPr>
              <a:t>The smart home is likely the most popular IoT application at the moment because it is the one that is most affordable and readily available to consumers. </a:t>
            </a:r>
            <a:r>
              <a:rPr lang="en-US" dirty="0" smtClean="0">
                <a:solidFill>
                  <a:schemeClr val="bg1"/>
                </a:solidFill>
              </a:rPr>
              <a:t>There </a:t>
            </a:r>
            <a:r>
              <a:rPr lang="en-US" dirty="0">
                <a:solidFill>
                  <a:schemeClr val="bg1"/>
                </a:solidFill>
              </a:rPr>
              <a:t>are hundreds of products on the market that users can control with their voices to make their lives more connected than ever</a:t>
            </a:r>
          </a:p>
        </p:txBody>
      </p:sp>
      <p:sp>
        <p:nvSpPr>
          <p:cNvPr id="5" name="Title 4"/>
          <p:cNvSpPr>
            <a:spLocks noGrp="1"/>
          </p:cNvSpPr>
          <p:nvPr>
            <p:ph type="title"/>
          </p:nvPr>
        </p:nvSpPr>
        <p:spPr>
          <a:xfrm>
            <a:off x="3347422" y="446931"/>
            <a:ext cx="4839148" cy="671864"/>
          </a:xfrm>
          <a:solidFill>
            <a:schemeClr val="tx1"/>
          </a:solidFill>
        </p:spPr>
        <p:txBody>
          <a:bodyPr>
            <a:noAutofit/>
          </a:bodyPr>
          <a:lstStyle/>
          <a:p>
            <a:pPr algn="ctr"/>
            <a:r>
              <a:rPr lang="en-US" sz="4000" dirty="0" smtClean="0">
                <a:solidFill>
                  <a:schemeClr val="tx2">
                    <a:lumMod val="75000"/>
                    <a:lumOff val="25000"/>
                  </a:schemeClr>
                </a:solidFill>
                <a:latin typeface="Georgia" panose="02040502050405020303" pitchFamily="18" charset="0"/>
              </a:rPr>
              <a:t>Smart home</a:t>
            </a:r>
            <a:endParaRPr lang="en-US" sz="4000" dirty="0">
              <a:solidFill>
                <a:schemeClr val="tx2">
                  <a:lumMod val="75000"/>
                  <a:lumOff val="25000"/>
                </a:schemeClr>
              </a:solidFill>
              <a:latin typeface="Georgia" panose="02040502050405020303" pitchFamily="18" charset="0"/>
            </a:endParaRPr>
          </a:p>
        </p:txBody>
      </p:sp>
    </p:spTree>
    <p:extLst>
      <p:ext uri="{BB962C8B-B14F-4D97-AF65-F5344CB8AC3E}">
        <p14:creationId xmlns:p14="http://schemas.microsoft.com/office/powerpoint/2010/main" val="77455714"/>
      </p:ext>
    </p:extLst>
  </p:cSld>
  <p:clrMapOvr>
    <a:masterClrMapping/>
  </p:clrMapOvr>
  <p:transition spd="slow">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84433" y="1376978"/>
            <a:ext cx="5969933" cy="5481021"/>
          </a:xfrm>
          <a:prstGeom prst="rect">
            <a:avLst/>
          </a:prstGeom>
        </p:spPr>
      </p:pic>
      <p:sp>
        <p:nvSpPr>
          <p:cNvPr id="3" name="Title 2"/>
          <p:cNvSpPr>
            <a:spLocks noGrp="1"/>
          </p:cNvSpPr>
          <p:nvPr>
            <p:ph type="title"/>
          </p:nvPr>
        </p:nvSpPr>
        <p:spPr>
          <a:xfrm>
            <a:off x="3288254" y="204395"/>
            <a:ext cx="4299268" cy="666974"/>
          </a:xfrm>
          <a:solidFill>
            <a:schemeClr val="accent3">
              <a:lumMod val="50000"/>
            </a:schemeClr>
          </a:solidFill>
        </p:spPr>
        <p:txBody>
          <a:bodyPr>
            <a:noAutofit/>
          </a:bodyPr>
          <a:lstStyle/>
          <a:p>
            <a:pPr algn="ctr"/>
            <a:r>
              <a:rPr lang="en-US" sz="3200" dirty="0" smtClean="0">
                <a:solidFill>
                  <a:schemeClr val="accent1">
                    <a:lumMod val="60000"/>
                    <a:lumOff val="40000"/>
                  </a:schemeClr>
                </a:solidFill>
                <a:latin typeface="Georgia" panose="02040502050405020303" pitchFamily="18" charset="0"/>
              </a:rPr>
              <a:t>transportation</a:t>
            </a:r>
            <a:endParaRPr lang="en-US" sz="3200" dirty="0">
              <a:solidFill>
                <a:schemeClr val="accent1">
                  <a:lumMod val="60000"/>
                  <a:lumOff val="40000"/>
                </a:schemeClr>
              </a:solidFill>
              <a:latin typeface="Georgia" panose="02040502050405020303" pitchFamily="18" charset="0"/>
            </a:endParaRPr>
          </a:p>
        </p:txBody>
      </p:sp>
      <p:sp>
        <p:nvSpPr>
          <p:cNvPr id="11" name="Rectangle 10"/>
          <p:cNvSpPr/>
          <p:nvPr/>
        </p:nvSpPr>
        <p:spPr>
          <a:xfrm>
            <a:off x="1057835" y="2547827"/>
            <a:ext cx="4460838" cy="3139321"/>
          </a:xfrm>
          <a:prstGeom prst="rect">
            <a:avLst/>
          </a:prstGeom>
          <a:solidFill>
            <a:schemeClr val="accent4">
              <a:lumMod val="75000"/>
            </a:schemeClr>
          </a:solidFill>
        </p:spPr>
        <p:txBody>
          <a:bodyPr wrap="square">
            <a:spAutoFit/>
          </a:bodyPr>
          <a:lstStyle/>
          <a:p>
            <a:r>
              <a:rPr lang="en-US" dirty="0">
                <a:solidFill>
                  <a:schemeClr val="bg1"/>
                </a:solidFill>
              </a:rPr>
              <a:t>Sensors and smart software can also be used in a semi-truck or public bus to collect data that can be used to help the driver operate the vehicle in a manner that helps save fuel. What's more, Intel provides IOT solutions that can be used to monitor how safely a driver is driving and can help predict when fleet vehicles may need repairs in real-time. </a:t>
            </a:r>
          </a:p>
          <a:p>
            <a:r>
              <a:rPr lang="en-US" dirty="0" smtClean="0">
                <a:solidFill>
                  <a:schemeClr val="bg1"/>
                </a:solidFill>
              </a:rPr>
              <a:t>In </a:t>
            </a:r>
            <a:r>
              <a:rPr lang="en-US" dirty="0">
                <a:solidFill>
                  <a:schemeClr val="bg1"/>
                </a:solidFill>
              </a:rPr>
              <a:t>the future, connected infrastructure will also work with connected vehicles to help reduce traffic and prevent accidents. </a:t>
            </a:r>
          </a:p>
        </p:txBody>
      </p:sp>
    </p:spTree>
    <p:extLst>
      <p:ext uri="{BB962C8B-B14F-4D97-AF65-F5344CB8AC3E}">
        <p14:creationId xmlns:p14="http://schemas.microsoft.com/office/powerpoint/2010/main" val="3308109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1_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803</TotalTime>
  <Words>484</Words>
  <Application>Microsoft Office PowerPoint</Application>
  <PresentationFormat>Widescreen</PresentationFormat>
  <Paragraphs>33</Paragraphs>
  <Slides>16</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Calibri</vt:lpstr>
      <vt:lpstr>Constantia</vt:lpstr>
      <vt:lpstr>Corbel</vt:lpstr>
      <vt:lpstr>Georgia</vt:lpstr>
      <vt:lpstr>Gill Sans MT</vt:lpstr>
      <vt:lpstr>Impact</vt:lpstr>
      <vt:lpstr>Wingdings</vt:lpstr>
      <vt:lpstr>1_Badge</vt:lpstr>
      <vt:lpstr>Badge</vt:lpstr>
      <vt:lpstr>PowerPoint Presentation</vt:lpstr>
      <vt:lpstr>Plan of Presentation</vt:lpstr>
      <vt:lpstr>PowerPoint Presentation</vt:lpstr>
      <vt:lpstr>PowerPoint Presentation</vt:lpstr>
      <vt:lpstr>PowerPoint Presentation</vt:lpstr>
      <vt:lpstr>applications</vt:lpstr>
      <vt:lpstr>healthcare</vt:lpstr>
      <vt:lpstr>Smart home</vt:lpstr>
      <vt:lpstr>transportation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Taha</dc:creator>
  <cp:lastModifiedBy>Taha</cp:lastModifiedBy>
  <cp:revision>65</cp:revision>
  <dcterms:created xsi:type="dcterms:W3CDTF">2017-12-13T08:07:06Z</dcterms:created>
  <dcterms:modified xsi:type="dcterms:W3CDTF">2017-12-18T10:44:42Z</dcterms:modified>
</cp:coreProperties>
</file>